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 snapToGrid="0">
      <p:cViewPr varScale="1">
        <p:scale>
          <a:sx n="47" d="100"/>
          <a:sy n="47" d="100"/>
        </p:scale>
        <p:origin x="78" y="142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F98A5F-1AC3-40F7-9636-3049DDF3C1B0}" type="datetimeFigureOut">
              <a:rPr lang="hu-HU" smtClean="0"/>
              <a:t>2023. 11. 10.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7F517-F2D7-461C-AC35-0F54EBBDF6D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72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CF58CF98-D4D1-46EC-81A9-070A8C63F8B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2023. 11. 10.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0C62FE4F-0FC4-482D-9B2D-CC8C69B25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5FE95C0-9DBA-4AE4-ABAA-8AA7F90B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016044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9CBC935D-199C-4466-9A7F-6F0E29E81D0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2023. 11. 10.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14E9EB25-3A48-4F3B-BC2F-D416F409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F896DE7-39F2-41EB-9B3C-115BE6101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67785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D031A70-5DCD-4A6C-A449-E90DA04A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2023. 11. 10.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D530A938-5BF4-4F68-8E44-75E13DCB7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540DD37F-2007-47AB-ACCE-2D28942A9A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03862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2023. 11. 10.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17777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E7FB7248-A80F-41A0-836A-F9075EECC6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2023. 11. 10.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46291E58-1371-46ED-96EB-83B54C1AC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9FED3814-563D-47F8-B9B8-2896CC71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68588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8382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089FE322-C6A9-473D-A5F3-6144C04C898A}" type="datetimeFigureOut">
              <a:rPr lang="hu-HU" smtClean="0"/>
              <a:t>2023. 11. 10.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038600" y="644871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610600" y="6448710"/>
            <a:ext cx="2743200" cy="365125"/>
          </a:xfrm>
          <a:prstGeom prst="rect">
            <a:avLst/>
          </a:prstGeom>
        </p:spPr>
        <p:txBody>
          <a:bodyPr/>
          <a:lstStyle/>
          <a:p>
            <a:fld id="{20AED109-8085-4D1F-AC50-9869B858B16D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01242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10" name="Dátum helye 3">
            <a:extLst>
              <a:ext uri="{FF2B5EF4-FFF2-40B4-BE49-F238E27FC236}">
                <a16:creationId xmlns:a16="http://schemas.microsoft.com/office/drawing/2014/main" id="{4D1AFF7C-631C-4556-BDB0-A9C7748FC4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2023. 11. 10.</a:t>
            </a:fld>
            <a:endParaRPr lang="hu-HU" dirty="0"/>
          </a:p>
        </p:txBody>
      </p:sp>
      <p:sp>
        <p:nvSpPr>
          <p:cNvPr id="11" name="Élőláb helye 4">
            <a:extLst>
              <a:ext uri="{FF2B5EF4-FFF2-40B4-BE49-F238E27FC236}">
                <a16:creationId xmlns:a16="http://schemas.microsoft.com/office/drawing/2014/main" id="{D1AF7E08-6646-4A12-9928-6EEF9EDDC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2" name="Dia számának helye 5">
            <a:extLst>
              <a:ext uri="{FF2B5EF4-FFF2-40B4-BE49-F238E27FC236}">
                <a16:creationId xmlns:a16="http://schemas.microsoft.com/office/drawing/2014/main" id="{451EA8F4-75AF-4990-B37A-3A754D7F2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4824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6" name="Dátum helye 3">
            <a:extLst>
              <a:ext uri="{FF2B5EF4-FFF2-40B4-BE49-F238E27FC236}">
                <a16:creationId xmlns:a16="http://schemas.microsoft.com/office/drawing/2014/main" id="{BA11F795-4447-4672-8A7D-E3FBE5B7AC8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2023. 11. 10.</a:t>
            </a:fld>
            <a:endParaRPr lang="hu-HU" dirty="0"/>
          </a:p>
        </p:txBody>
      </p:sp>
      <p:sp>
        <p:nvSpPr>
          <p:cNvPr id="7" name="Élőláb helye 4">
            <a:extLst>
              <a:ext uri="{FF2B5EF4-FFF2-40B4-BE49-F238E27FC236}">
                <a16:creationId xmlns:a16="http://schemas.microsoft.com/office/drawing/2014/main" id="{634E6E2A-4FED-4A1D-ACFC-E81A2B1FD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8" name="Dia számának helye 5">
            <a:extLst>
              <a:ext uri="{FF2B5EF4-FFF2-40B4-BE49-F238E27FC236}">
                <a16:creationId xmlns:a16="http://schemas.microsoft.com/office/drawing/2014/main" id="{35E533A9-3565-494F-9E21-9D094F7D1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9561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átum helye 3">
            <a:extLst>
              <a:ext uri="{FF2B5EF4-FFF2-40B4-BE49-F238E27FC236}">
                <a16:creationId xmlns:a16="http://schemas.microsoft.com/office/drawing/2014/main" id="{75C8A42B-2A25-436F-BA04-C6EEC8744B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2023. 11. 10.</a:t>
            </a:fld>
            <a:endParaRPr lang="hu-HU" dirty="0"/>
          </a:p>
        </p:txBody>
      </p:sp>
      <p:sp>
        <p:nvSpPr>
          <p:cNvPr id="6" name="Élőláb helye 4">
            <a:extLst>
              <a:ext uri="{FF2B5EF4-FFF2-40B4-BE49-F238E27FC236}">
                <a16:creationId xmlns:a16="http://schemas.microsoft.com/office/drawing/2014/main" id="{C4754CBA-794F-436E-9C11-57234AE7B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7" name="Dia számának helye 5">
            <a:extLst>
              <a:ext uri="{FF2B5EF4-FFF2-40B4-BE49-F238E27FC236}">
                <a16:creationId xmlns:a16="http://schemas.microsoft.com/office/drawing/2014/main" id="{F60CBC7B-63E9-4A0E-A050-7893BBD8F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4675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D012EEA9-2736-4101-98C2-8AA7A7E701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2023. 11. 10.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FE647E33-8423-4D6B-B330-87F16C5B2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CA27BFA0-6BFF-45BE-97DA-22A5CC25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939354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8" name="Dátum helye 3">
            <a:extLst>
              <a:ext uri="{FF2B5EF4-FFF2-40B4-BE49-F238E27FC236}">
                <a16:creationId xmlns:a16="http://schemas.microsoft.com/office/drawing/2014/main" id="{6189703D-5E2E-4D64-8CEC-66DFA11B1B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2023. 11. 10.</a:t>
            </a:fld>
            <a:endParaRPr lang="hu-HU" dirty="0"/>
          </a:p>
        </p:txBody>
      </p:sp>
      <p:sp>
        <p:nvSpPr>
          <p:cNvPr id="9" name="Élőláb helye 4">
            <a:extLst>
              <a:ext uri="{FF2B5EF4-FFF2-40B4-BE49-F238E27FC236}">
                <a16:creationId xmlns:a16="http://schemas.microsoft.com/office/drawing/2014/main" id="{572F7F64-E8E4-43F4-AEA4-80FA15775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44094"/>
            <a:ext cx="41148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10" name="Dia számának helye 5">
            <a:extLst>
              <a:ext uri="{FF2B5EF4-FFF2-40B4-BE49-F238E27FC236}">
                <a16:creationId xmlns:a16="http://schemas.microsoft.com/office/drawing/2014/main" id="{27CAE4AF-C961-42B4-B89A-718638882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44094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79765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3">
            <a:extLst>
              <a:ext uri="{FF2B5EF4-FFF2-40B4-BE49-F238E27FC236}">
                <a16:creationId xmlns:a16="http://schemas.microsoft.com/office/drawing/2014/main" id="{0BF256DA-1987-49D0-A228-104BE0A302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44094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89FE322-C6A9-473D-A5F3-6144C04C898A}" type="datetimeFigureOut">
              <a:rPr lang="hu-HU" smtClean="0"/>
              <a:pPr/>
              <a:t>2023. 11. 10.</a:t>
            </a:fld>
            <a:endParaRPr lang="hu-HU" dirty="0"/>
          </a:p>
        </p:txBody>
      </p:sp>
      <p:sp>
        <p:nvSpPr>
          <p:cNvPr id="8" name="Élőláb helye 4">
            <a:extLst>
              <a:ext uri="{FF2B5EF4-FFF2-40B4-BE49-F238E27FC236}">
                <a16:creationId xmlns:a16="http://schemas.microsoft.com/office/drawing/2014/main" id="{C2CC8B01-C818-48A3-A421-A9722FFB8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444094"/>
            <a:ext cx="4114800" cy="3651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9" name="Dia számának helye 5">
            <a:extLst>
              <a:ext uri="{FF2B5EF4-FFF2-40B4-BE49-F238E27FC236}">
                <a16:creationId xmlns:a16="http://schemas.microsoft.com/office/drawing/2014/main" id="{8D649A16-DC1E-4FDA-AA87-1F7A2ABD61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44094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20AED109-8085-4D1F-AC50-9869B858B16D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2610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1"/>
          <p:cNvSpPr>
            <a:spLocks noGrp="1"/>
          </p:cNvSpPr>
          <p:nvPr>
            <p:ph type="ctrTitle"/>
          </p:nvPr>
        </p:nvSpPr>
        <p:spPr>
          <a:xfrm>
            <a:off x="1884648" y="1050100"/>
            <a:ext cx="8531832" cy="2691730"/>
          </a:xfrm>
        </p:spPr>
        <p:txBody>
          <a:bodyPr>
            <a:noAutofit/>
          </a:bodyPr>
          <a:lstStyle/>
          <a:p>
            <a:r>
              <a:rPr lang="hu-HU" sz="4400" b="1" dirty="0" smtClean="0">
                <a:latin typeface="+mn-lt"/>
              </a:rPr>
              <a:t>Kérdések-válaszok</a:t>
            </a:r>
            <a:endParaRPr lang="hu-HU" sz="4400" b="1" dirty="0">
              <a:latin typeface="+mn-lt"/>
            </a:endParaRPr>
          </a:p>
        </p:txBody>
      </p:sp>
      <p:sp>
        <p:nvSpPr>
          <p:cNvPr id="5" name="Alcím 2"/>
          <p:cNvSpPr>
            <a:spLocks noGrp="1"/>
          </p:cNvSpPr>
          <p:nvPr>
            <p:ph type="subTitle" idx="1"/>
          </p:nvPr>
        </p:nvSpPr>
        <p:spPr>
          <a:xfrm>
            <a:off x="2895600" y="5082548"/>
            <a:ext cx="6400800" cy="697632"/>
          </a:xfrm>
        </p:spPr>
        <p:txBody>
          <a:bodyPr>
            <a:noAutofit/>
          </a:bodyPr>
          <a:lstStyle/>
          <a:p>
            <a:r>
              <a:rPr lang="hu-HU" sz="2200" dirty="0" smtClean="0">
                <a:solidFill>
                  <a:schemeClr val="bg1">
                    <a:lumMod val="65000"/>
                  </a:schemeClr>
                </a:solidFill>
              </a:rPr>
              <a:t>Közegészségügyi </a:t>
            </a:r>
            <a:r>
              <a:rPr lang="hu-HU" sz="2200" dirty="0">
                <a:solidFill>
                  <a:schemeClr val="bg1">
                    <a:lumMod val="65000"/>
                  </a:schemeClr>
                </a:solidFill>
              </a:rPr>
              <a:t>Laboratóriumi és Módszertani Főosztály, Vízhigiénés munkacsoport</a:t>
            </a:r>
          </a:p>
        </p:txBody>
      </p:sp>
      <p:cxnSp>
        <p:nvCxnSpPr>
          <p:cNvPr id="6" name="Straight Connector 9"/>
          <p:cNvCxnSpPr/>
          <p:nvPr/>
        </p:nvCxnSpPr>
        <p:spPr>
          <a:xfrm flipV="1">
            <a:off x="1631504" y="3819510"/>
            <a:ext cx="8784976" cy="27435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9212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2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„Frissít” gomb, majd „Saját illetékesség” gomb (járás)</a:t>
            </a:r>
            <a: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u-HU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u-HU" dirty="0"/>
          </a:p>
        </p:txBody>
      </p:sp>
      <p:pic>
        <p:nvPicPr>
          <p:cNvPr id="4" name="Kép 3" descr="C:\Users\schuler.eszter\SE\Eszter Schuler\2019-tol Feladataim - módszerek\HUMVI\HUMVI Helpdesk\HUMVI segédletek\Illhat2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0400" y="851217"/>
            <a:ext cx="9631680" cy="58137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8015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2800" b="1" dirty="0" smtClean="0"/>
              <a:t>Kérdés: Egy mintavételi helyen való nem megfelelés kivizsgálása során, ha a kontroll minta ott megfelelő, de máshol meg nem megfelelő, akkor új E100 folyamatban érdemes kezelni az esetet, vagy az eredetit folytatni amíg lezárul a probléma?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736600" y="250666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Válasz: Egyedi elbírálás szükséges:</a:t>
            </a:r>
          </a:p>
          <a:p>
            <a:pPr>
              <a:buFontTx/>
              <a:buChar char="-"/>
            </a:pPr>
            <a:r>
              <a:rPr lang="hu-HU" dirty="0" smtClean="0"/>
              <a:t>Ha a problémáról a kivizsgálás közben derül ki, hogy nagyobb kiterjedésű, egész települést vagy nagyobb település-részt érint, akkor egy (eredeti) E100-ban érdemes lefolytatni a kivizsgálást</a:t>
            </a:r>
          </a:p>
          <a:p>
            <a:pPr>
              <a:buFontTx/>
              <a:buChar char="-"/>
            </a:pPr>
            <a:r>
              <a:rPr lang="hu-HU" dirty="0" smtClean="0"/>
              <a:t>Ha a másik (</a:t>
            </a:r>
            <a:r>
              <a:rPr lang="hu-HU" dirty="0" err="1" smtClean="0"/>
              <a:t>kontoll</a:t>
            </a:r>
            <a:r>
              <a:rPr lang="hu-HU" dirty="0" smtClean="0"/>
              <a:t>) helyen jelentkező kifogás, más paramétert érint, vagy bár ugyanaz a paraméter, de igazolhatóan elszigetelt eset, akkor érdemes az eredeti E100-at lezárni, és újat indítani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3173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/>
              <a:t>Kérdés: Élelmiszeripari vállalkozás felügyeletében az illetékesség (pl. vizsgálati program elfogadása). Főzőkonyha élelmiszeripari vállalkozás vagy nem, ki az illetékes?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Illetékesség terén sok a kérdés, az NNGYK egyeztetést kezdeményez a NÉBIH-el</a:t>
            </a:r>
          </a:p>
          <a:p>
            <a:r>
              <a:rPr lang="hu-HU" dirty="0" smtClean="0"/>
              <a:t>A főzőkonyha nem élelmiszervállakozás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52228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/>
              <a:t>Észrevétel: A HUMVI lassú, és gyakran kidobja a felhasználót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Válasz: Ismert a probléma, az NNGYK és a HUMVI fejlesztője igyekeznek javítani a helyzeten, de a rendszer felépítése miatt jelentős előrelépés nem várható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48449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sz="2800" b="1" dirty="0" smtClean="0"/>
              <a:t>Kérdés: Ha elfogadott vizsgálati program van, és később NNGYK általi vizsgálati szám csökkentést kap a szolgáltató, akkor új ütemterv kell. Kell bontani az U100/U101 folyamatot?</a:t>
            </a:r>
            <a:br>
              <a:rPr lang="hu-HU" sz="2800" b="1" dirty="0" smtClean="0"/>
            </a:br>
            <a:r>
              <a:rPr lang="hu-HU" sz="2800" b="1" dirty="0" smtClean="0"/>
              <a:t>Ki rögzíti az NNGYK által kiadott vizsgálati szám csökkentéseket a HUMVI-</a:t>
            </a:r>
            <a:r>
              <a:rPr lang="hu-HU" sz="2800" b="1" dirty="0" err="1" smtClean="0"/>
              <a:t>ban</a:t>
            </a:r>
            <a:r>
              <a:rPr lang="hu-HU" sz="2800" b="1" dirty="0"/>
              <a:t>?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Válasz: </a:t>
            </a:r>
          </a:p>
          <a:p>
            <a:pPr>
              <a:buFontTx/>
              <a:buChar char="-"/>
            </a:pPr>
            <a:r>
              <a:rPr lang="hu-HU" dirty="0" smtClean="0"/>
              <a:t>Nem kell megtörni a folyamatokat elég visszanyitni és kézzel kinullázni az érintett paraméterek vizsgálati számát.</a:t>
            </a:r>
          </a:p>
          <a:p>
            <a:pPr>
              <a:buFontTx/>
              <a:buChar char="-"/>
            </a:pPr>
            <a:r>
              <a:rPr lang="hu-HU" dirty="0" smtClean="0"/>
              <a:t>Az </a:t>
            </a:r>
            <a:r>
              <a:rPr lang="hu-HU" dirty="0"/>
              <a:t>NNGYK által kiadott vizsgálati szám csökkentéseket a </a:t>
            </a:r>
            <a:r>
              <a:rPr lang="hu-HU" dirty="0" smtClean="0"/>
              <a:t>HUMVI-</a:t>
            </a:r>
            <a:r>
              <a:rPr lang="hu-HU" dirty="0" err="1" smtClean="0"/>
              <a:t>ban</a:t>
            </a:r>
            <a:r>
              <a:rPr lang="hu-HU" dirty="0" smtClean="0"/>
              <a:t> az NNGYK Közegészségügyi Főosztálya rögzíti, az illetékes hatóság meg tudja nézni.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8087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/>
              <a:t>Észrevétel: Sok szolgáltató jelenti a hatóságnak a rendkívüli eseményeket, ami nem jár feltétlenül határérték túllépéssel, csak a HUMVI-</a:t>
            </a:r>
            <a:r>
              <a:rPr lang="hu-HU" sz="2800" b="1" dirty="0" err="1" smtClean="0"/>
              <a:t>ban</a:t>
            </a:r>
            <a:r>
              <a:rPr lang="hu-HU" sz="2800" b="1" dirty="0" smtClean="0"/>
              <a:t> nem indít rá E100 </a:t>
            </a:r>
            <a:r>
              <a:rPr lang="hu-HU" sz="2800" b="1" dirty="0" err="1" smtClean="0"/>
              <a:t>folyamtot</a:t>
            </a:r>
            <a:r>
              <a:rPr lang="hu-HU" sz="2800" b="1" dirty="0" smtClean="0"/>
              <a:t>.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Válasz: Az NNGYK kéri, hogy figyelmeztessék a szolgáltatókat, hogy ilyen esetben is pl. árvíz miatti kútelöntés, illegális rákötés stb. indítson E100 folyamatot.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8840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/>
              <a:t>Kérdés: A hatóság által adható vizsgálati szám csökkentés feltételeit (az elmúlt 3 évben a paraméter értékei a határ/parametrikus érték 60%-a alattiak) figyeli automatikusan a HUMVI ütemterv számoló?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Válasz:</a:t>
            </a:r>
          </a:p>
          <a:p>
            <a:pPr>
              <a:buFontTx/>
              <a:buChar char="-"/>
            </a:pPr>
            <a:r>
              <a:rPr lang="hu-HU" dirty="0" smtClean="0"/>
              <a:t>Nem, ezt a hatóságnak kell ellenőriznie. Az adatok lekérdezéséhez segít az összetett mintakereső funkció.</a:t>
            </a:r>
          </a:p>
          <a:p>
            <a:pPr>
              <a:buFontTx/>
              <a:buChar char="-"/>
            </a:pPr>
            <a:r>
              <a:rPr lang="hu-HU" dirty="0" smtClean="0"/>
              <a:t>Az ütemterv számolóban a kockázatértékelés fülön tudja a hatóság beállítani a paraméter vizsgálati szám csökkentését százalékosan megadni, ezzel engedélyezi a csökkentést. Az érték automatikusan 100%, ezt a hatóság 25 és 100% között változtathatja kézzel. A számolófunkció a megadott csökkentési % alapján számolja a vizsgálati számokat.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853073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/>
              <a:t>Kérdés: Beállíthatja-e a hatóság a VER-VEZ illetékességeket, vagy ezt csak a központi hatóság tudja?</a:t>
            </a:r>
            <a:endParaRPr lang="hu-HU" sz="28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u-HU" dirty="0" smtClean="0"/>
              <a:t>Válasz: Az elosztóhálózatot kiválasztva, alul a „visszaadom” gombbal a  régi hatóság (pl. megyei) törölhető és az új hatóság (pl. járási) be tudja magát állítani illetékesnek.</a:t>
            </a:r>
          </a:p>
          <a:p>
            <a:pPr marL="0" indent="0">
              <a:buNone/>
            </a:pPr>
            <a:r>
              <a:rPr lang="hu-HU" dirty="0" smtClean="0"/>
              <a:t>A beállítás nem lesz historikus, azaz, ha így átállításra kerül, később nem ellenőrizhető, hogy ki volt korábban az illetékes hatóság.</a:t>
            </a:r>
          </a:p>
          <a:p>
            <a:pPr marL="0" indent="0">
              <a:buNone/>
            </a:pPr>
            <a:r>
              <a:rPr lang="hu-HU" dirty="0" smtClean="0"/>
              <a:t>Érdemes a felügyeleti hatóság ellett a másik hatóságot területinek beállítani, hogy az adatok mindkét hatóság számára </a:t>
            </a:r>
            <a:r>
              <a:rPr lang="hu-HU" smtClean="0"/>
              <a:t>láthatók legyenek.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980802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426720" y="326292"/>
            <a:ext cx="6096000" cy="16031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Pl. átkerül a felügyelet a járáshoz: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vármegye és a járás telefonos kapcsolattal, egymást váltva végzik a lépéseket.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u-HU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Ivóvíz modul – Vízellátási zóna: „Illetékesség visszavonása” gomb (vármegye)</a:t>
            </a:r>
            <a:endParaRPr lang="hu-H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Kép 4" descr="C:\Users\schuler.eszter\SE\Eszter Schuler\2019-tol Feladataim - módszerek\HUMVI\HUMVI Helpdesk\HUMVI segédletek\illhat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4560" y="1907857"/>
            <a:ext cx="9627870" cy="49501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8338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</TotalTime>
  <Words>576</Words>
  <Application>Microsoft Office PowerPoint</Application>
  <PresentationFormat>Szélesvásznú</PresentationFormat>
  <Paragraphs>29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Office-téma</vt:lpstr>
      <vt:lpstr>Kérdések-válaszok</vt:lpstr>
      <vt:lpstr>Kérdés: Egy mintavételi helyen való nem megfelelés kivizsgálása során, ha a kontroll minta ott megfelelő, de máshol meg nem megfelelő, akkor új E100 folyamatban érdemes kezelni az esetet, vagy az eredetit folytatni amíg lezárul a probléma?</vt:lpstr>
      <vt:lpstr>Kérdés: Élelmiszeripari vállalkozás felügyeletében az illetékesség (pl. vizsgálati program elfogadása). Főzőkonyha élelmiszeripari vállalkozás vagy nem, ki az illetékes?</vt:lpstr>
      <vt:lpstr>Észrevétel: A HUMVI lassú, és gyakran kidobja a felhasználót</vt:lpstr>
      <vt:lpstr>Kérdés: Ha elfogadott vizsgálati program van, és később NNGYK általi vizsgálati szám csökkentést kap a szolgáltató, akkor új ütemterv kell. Kell bontani az U100/U101 folyamatot? Ki rögzíti az NNGYK által kiadott vizsgálati szám csökkentéseket a HUMVI-ban?</vt:lpstr>
      <vt:lpstr>Észrevétel: Sok szolgáltató jelenti a hatóságnak a rendkívüli eseményeket, ami nem jár feltétlenül határérték túllépéssel, csak a HUMVI-ban nem indít rá E100 folyamtot.</vt:lpstr>
      <vt:lpstr>Kérdés: A hatóság által adható vizsgálati szám csökkentés feltételeit (az elmúlt 3 évben a paraméter értékei a határ/parametrikus érték 60%-a alattiak) figyeli automatikusan a HUMVI ütemterv számoló?</vt:lpstr>
      <vt:lpstr>Kérdés: Beállíthatja-e a hatóság a VER-VEZ illetékességeket, vagy ezt csak a központi hatóság tudja?</vt:lpstr>
      <vt:lpstr>PowerPoint-bemutató</vt:lpstr>
      <vt:lpstr>„Frissít” gomb, majd „Saját illetékesség” gomb (járás) </vt:lpstr>
    </vt:vector>
  </TitlesOfParts>
  <Company>NNK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CÍM</dc:title>
  <dc:creator>Barkovics Veronika</dc:creator>
  <cp:lastModifiedBy>Bufa-Dőrr Zsuzsanna</cp:lastModifiedBy>
  <cp:revision>21</cp:revision>
  <dcterms:created xsi:type="dcterms:W3CDTF">2021-01-14T13:13:42Z</dcterms:created>
  <dcterms:modified xsi:type="dcterms:W3CDTF">2023-11-10T11:52:48Z</dcterms:modified>
</cp:coreProperties>
</file>